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Inter SemiBold"/>
      <p:regular r:id="rId24"/>
      <p:bold r:id="rId25"/>
      <p:italic r:id="rId26"/>
      <p:boldItalic r:id="rId27"/>
    </p:embeddedFont>
    <p:embeddedFont>
      <p:font typeface="Inter"/>
      <p:regular r:id="rId28"/>
      <p:bold r:id="rId29"/>
      <p:italic r:id="rId30"/>
      <p:boldItalic r:id="rId31"/>
    </p:embeddedFont>
    <p:embeddedFont>
      <p:font typeface="Inter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ter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SemiBold-italic.fntdata"/><Relationship Id="rId25" Type="http://schemas.openxmlformats.org/officeDocument/2006/relationships/font" Target="fonts/InterSemiBold-bold.fntdata"/><Relationship Id="rId28" Type="http://schemas.openxmlformats.org/officeDocument/2006/relationships/font" Target="fonts/Inter-regular.fntdata"/><Relationship Id="rId27" Type="http://schemas.openxmlformats.org/officeDocument/2006/relationships/font" Target="fonts/Inter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6.xml"/><Relationship Id="rId33" Type="http://schemas.openxmlformats.org/officeDocument/2006/relationships/font" Target="fonts/Inter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InterExtra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baad070d0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baad070d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b8c6880b83_13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b8c6880b83_1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8d2deff7e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8d2deff7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8c6880b83_13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b8c6880b83_13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be96eaa2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bbe96eaa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8c6880b83_13_2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8c6880b83_13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8c6880b83_1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8c6880b83_13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8c6880b83_13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8c6880b83_13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b8c6880b83_13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8c6880b83_13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8c6880b83_13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aad070d07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baad070d0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B">
  <p:cSld name="CUSTOM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>
            <p:ph idx="2" type="pic"/>
          </p:nvPr>
        </p:nvSpPr>
        <p:spPr>
          <a:xfrm>
            <a:off x="301750" y="2276800"/>
            <a:ext cx="2533200" cy="253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" name="Google Shape;82;p13"/>
          <p:cNvSpPr txBox="1"/>
          <p:nvPr>
            <p:ph type="title"/>
          </p:nvPr>
        </p:nvSpPr>
        <p:spPr>
          <a:xfrm>
            <a:off x="301750" y="310900"/>
            <a:ext cx="26982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3252541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3252541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6160333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3" type="body"/>
          </p:nvPr>
        </p:nvSpPr>
        <p:spPr>
          <a:xfrm>
            <a:off x="6647122" y="374904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4" type="body"/>
          </p:nvPr>
        </p:nvSpPr>
        <p:spPr>
          <a:xfrm>
            <a:off x="6647122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89" name="Google Shape;89;p13"/>
          <p:cNvSpPr txBox="1"/>
          <p:nvPr/>
        </p:nvSpPr>
        <p:spPr>
          <a:xfrm>
            <a:off x="6160333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" name="Google Shape;90;p13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B">
  <p:cSld name="TITLE_AND_BODY_2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>
            <p:ph idx="2" type="pic"/>
          </p:nvPr>
        </p:nvSpPr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A">
  <p:cSld name="CUSTOM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>
            <p:ph idx="2" type="pic"/>
          </p:nvPr>
        </p:nvSpPr>
        <p:spPr>
          <a:xfrm>
            <a:off x="3035838" y="1471024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/>
        </p:nvSpPr>
        <p:spPr>
          <a:xfrm>
            <a:off x="256062" y="120584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256062" y="330896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382542" y="120512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3" type="body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4" type="body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cxnSp>
        <p:nvCxnSpPr>
          <p:cNvPr id="104" name="Google Shape;104;p15"/>
          <p:cNvCxnSpPr/>
          <p:nvPr/>
        </p:nvCxnSpPr>
        <p:spPr>
          <a:xfrm>
            <a:off x="628506" y="140695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/>
          <p:cNvCxnSpPr/>
          <p:nvPr/>
        </p:nvCxnSpPr>
        <p:spPr>
          <a:xfrm>
            <a:off x="628506" y="3509382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5"/>
          <p:cNvCxnSpPr/>
          <p:nvPr/>
        </p:nvCxnSpPr>
        <p:spPr>
          <a:xfrm>
            <a:off x="6760631" y="1406288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5"/>
          <p:cNvCxnSpPr/>
          <p:nvPr/>
        </p:nvCxnSpPr>
        <p:spPr>
          <a:xfrm>
            <a:off x="6760631" y="350940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5"/>
          <p:cNvSpPr txBox="1"/>
          <p:nvPr/>
        </p:nvSpPr>
        <p:spPr>
          <a:xfrm>
            <a:off x="6382546" y="330823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" name="Google Shape;109;p15"/>
          <p:cNvSpPr txBox="1"/>
          <p:nvPr>
            <p:ph idx="5" type="body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I">
  <p:cSld name="TITLE_AND_BODY_2_1_1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13" name="Google Shape;113;p16"/>
          <p:cNvSpPr/>
          <p:nvPr>
            <p:ph idx="2" type="pic"/>
          </p:nvPr>
        </p:nvSpPr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-47625" y="0"/>
            <a:ext cx="12287250" cy="686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4" name="Google Shape;1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5" name="Google Shape;19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5410200"/>
            <a:ext cx="4572000" cy="773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762000" y="762000"/>
            <a:ext cx="4572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D9488"/>
                </a:solidFill>
                <a:latin typeface="Inter"/>
                <a:ea typeface="Inter"/>
                <a:cs typeface="Inter"/>
                <a:sym typeface="Inter"/>
              </a:rPr>
              <a:t>CORE FEATURE</a:t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762000" y="1047750"/>
            <a:ext cx="4800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Smart Resume Screening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762000" y="1514475"/>
            <a:ext cx="457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Traditional keyword matching fails because it misses context. Talentflow AI uses </a:t>
            </a: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Semantic Search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1047750" y="2809875"/>
            <a:ext cx="42862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Embeddings: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Converts Resumes and JDs into vector space using all-MiniLM-L6-v2.</a:t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1047750" y="3562350"/>
            <a:ext cx="42862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Vector Math: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Calculates similarity using </a:t>
            </a: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Cosine Similarity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logic via FAISS.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1047750" y="4314825"/>
            <a:ext cx="42862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Result: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A ranked list of candidates based on </a:t>
            </a:r>
            <a:r>
              <a:rPr b="0" i="1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meaning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, not just keywords.</a:t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942975" y="5553075"/>
            <a:ext cx="4248150" cy="48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"Normalizes vectors first to ensure accurate inner-product scoring."</a:t>
            </a:r>
            <a:endParaRPr/>
          </a:p>
        </p:txBody>
      </p:sp>
      <p:pic>
        <p:nvPicPr>
          <p:cNvPr descr="image.png" id="203" name="Google Shape;20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28289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4" name="Google Shape;20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358140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5" name="Google Shape;20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43338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 Resume Screening image" id="206" name="Google Shape;20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8325" y="1047751"/>
            <a:ext cx="5072076" cy="507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1" name="Google Shape;2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2" name="Google Shape;2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2464444"/>
            <a:ext cx="5238750" cy="24909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762000" y="571500"/>
            <a:ext cx="1140142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Intelligent JD Generator</a:t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571500" y="2124075"/>
            <a:ext cx="5500687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Prompt Engineering at Work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571500" y="2533650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Writing a JD from scratch is tedious. We solve this by orchestrating Large Language Models.</a:t>
            </a:r>
            <a:endParaRPr/>
          </a:p>
        </p:txBody>
      </p:sp>
      <p:sp>
        <p:nvSpPr>
          <p:cNvPr id="217" name="Google Shape;217;p27"/>
          <p:cNvSpPr txBox="1"/>
          <p:nvPr/>
        </p:nvSpPr>
        <p:spPr>
          <a:xfrm>
            <a:off x="857250" y="33337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Inputs: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Role, Years of Experience, Key Skills.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857250" y="378142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Model: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Leveraging Llama-3.3-70b via Groq for ultra-fast generation.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857250" y="45339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Output: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A structured, standardized Job Description ready for posting.</a:t>
            </a:r>
            <a:endParaRPr/>
          </a:p>
        </p:txBody>
      </p:sp>
      <p:pic>
        <p:nvPicPr>
          <p:cNvPr descr="image.png" id="220" name="Google Shape;22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35280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1" name="Google Shape;22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8004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2" name="Google Shape;22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552950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7" name="Google Shape;22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762000" y="571500"/>
            <a:ext cx="1140142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AI Preliminary Interview</a:t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6381750" y="1971675"/>
            <a:ext cx="5500687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Context-Aware Persona</a:t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6381750" y="2381250"/>
            <a:ext cx="5238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system adopts the persona of a Technical Recruiter.</a:t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6667500" y="287655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Adaptive Logic: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If a candidate answers incorrectly, the AI lowers the difficulty. If correct, it probes deeper.</a:t>
            </a:r>
            <a:endParaRPr/>
          </a:p>
        </p:txBody>
      </p:sp>
      <p:sp>
        <p:nvSpPr>
          <p:cNvPr id="233" name="Google Shape;233;p28"/>
          <p:cNvSpPr txBox="1"/>
          <p:nvPr/>
        </p:nvSpPr>
        <p:spPr>
          <a:xfrm>
            <a:off x="6667500" y="393382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Context Injection: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The specific JD text is injected into every prompt to prevent hallucinations.</a:t>
            </a:r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6667500" y="46863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Safety: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"Negative Constraints" prevent the AI from giving away answers.</a:t>
            </a:r>
            <a:endParaRPr/>
          </a:p>
        </p:txBody>
      </p:sp>
      <p:pic>
        <p:nvPicPr>
          <p:cNvPr descr="image.png" id="235" name="Google Shape;23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289560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6" name="Google Shape;23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39528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7" name="Google Shape;23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47053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 Preliminary interview image"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800" y="14507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3" name="Google Shape;2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4" name="Google Shape;24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133475"/>
            <a:ext cx="11049000" cy="515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5" name="Google Shape;24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267200"/>
            <a:ext cx="52387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762000" y="571500"/>
            <a:ext cx="1140142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Quality Assurance: The Integrity Check</a:t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571500" y="2162175"/>
            <a:ext cx="5500687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The "Golden Resume" Test</a:t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571500" y="2571750"/>
            <a:ext cx="5238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How do we know the AI isn't hallucinating?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571500" y="3067050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We implemented a diagnostic test where the </a:t>
            </a: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Job Description text itself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is injected into the candidate pool as a resume.</a:t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781050" y="4476750"/>
            <a:ext cx="13906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D9488"/>
                </a:solidFill>
                <a:latin typeface="Inter"/>
                <a:ea typeface="Inter"/>
                <a:cs typeface="Inter"/>
                <a:sym typeface="Inter"/>
              </a:rPr>
              <a:t>PASS CONDITION:</a:t>
            </a:r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3152775" y="4667250"/>
            <a:ext cx="428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#1</a:t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781050" y="4857750"/>
            <a:ext cx="4286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100%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te an image LLM as a Judge"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3" name="Google Shape;2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4" name="Google Shape;26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592734"/>
            <a:ext cx="3492549" cy="2234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5" name="Google Shape;26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799" y="2592734"/>
            <a:ext cx="3492549" cy="2234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6" name="Google Shape;26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99" y="2592734"/>
            <a:ext cx="3492549" cy="223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762000" y="571500"/>
            <a:ext cx="1140142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Business Impact</a:t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866775" y="2888009"/>
            <a:ext cx="2901999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D9488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70%</a:t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866775" y="3811934"/>
            <a:ext cx="29019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2DD4B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Reduction in Screening Time</a:t>
            </a:r>
            <a:endParaRPr/>
          </a:p>
        </p:txBody>
      </p:sp>
      <p:sp>
        <p:nvSpPr>
          <p:cNvPr id="271" name="Google Shape;271;p31"/>
          <p:cNvSpPr txBox="1"/>
          <p:nvPr/>
        </p:nvSpPr>
        <p:spPr>
          <a:xfrm>
            <a:off x="4645074" y="2888009"/>
            <a:ext cx="2901999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D9488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0%</a:t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4645074" y="3811934"/>
            <a:ext cx="29019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64748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Keyword Bias</a:t>
            </a:r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4645074" y="4135784"/>
            <a:ext cx="2901999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(Uses semantic meaning, not Ctrl+F)</a:t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8423374" y="2888009"/>
            <a:ext cx="2901999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D9488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24/7</a:t>
            </a:r>
            <a:endParaRPr/>
          </a:p>
        </p:txBody>
      </p:sp>
      <p:sp>
        <p:nvSpPr>
          <p:cNvPr id="275" name="Google Shape;275;p31"/>
          <p:cNvSpPr txBox="1"/>
          <p:nvPr/>
        </p:nvSpPr>
        <p:spPr>
          <a:xfrm>
            <a:off x="8423374" y="3811934"/>
            <a:ext cx="29019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64748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Candidate Availability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The Recruitment Bottleneck: 250+ Resumes</a:t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71500" y="2009775"/>
            <a:ext cx="5500687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4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The "Manual" Reality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571500" y="2419350"/>
            <a:ext cx="523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Corporate hiring managers are overwhelmed. The average job opening receives </a:t>
            </a:r>
            <a:r>
              <a:rPr b="1" i="1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250+</a:t>
            </a: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resumes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571500" y="4610100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Talentflow AI automates the repetitive "grunt work," allowing recruiters to focus on people, not paper.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857250" y="3219450"/>
            <a:ext cx="495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Time Consuming: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1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23 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hours spent screening per hire.</a:t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857250" y="3667125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Biased: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Unconscious bias affects candidate selection.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857250" y="41148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Inconsistent: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JDs vary wildly in quality across teams.</a:t>
            </a:r>
            <a:endParaRPr/>
          </a:p>
        </p:txBody>
      </p:sp>
      <p:pic>
        <p:nvPicPr>
          <p:cNvPr descr="image.png" id="132" name="Google Shape;13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23850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3" name="Google Shape;1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6861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4" name="Google Shape;1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1338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>
            <p:ph idx="2" type="pic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925" y="1352425"/>
            <a:ext cx="5043300" cy="50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6895975" y="771550"/>
            <a:ext cx="3405900" cy="109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Tool Limitations Today</a:t>
            </a:r>
            <a:endParaRPr b="1"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6720675" y="2332551"/>
            <a:ext cx="4111200" cy="394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62500"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Traditional tools lack contextual understanding for effective hiring.</a:t>
            </a:r>
            <a:br>
              <a:rPr lang="en-US"/>
            </a:br>
            <a:endParaRPr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Outdated methods often result in missing top talent.</a:t>
            </a:r>
            <a:br>
              <a:rPr lang="en-US"/>
            </a:br>
            <a:endParaRPr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Relying on keyword matching overlooks nuanced candidate fit.</a:t>
            </a:r>
            <a:br>
              <a:rPr lang="en-US"/>
            </a:br>
            <a:endParaRPr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Limitations lead to missed opportunities in talent identification.</a:t>
            </a:r>
            <a:endParaRPr/>
          </a:p>
        </p:txBody>
      </p:sp>
      <p:pic>
        <p:nvPicPr>
          <p:cNvPr id="141" name="Google Shape;141;p1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139" l="0" r="0" t="129"/>
          <a:stretch/>
        </p:blipFill>
        <p:spPr>
          <a:xfrm>
            <a:off x="-238943" y="-2787"/>
            <a:ext cx="12320337" cy="686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386" r="386" t="0"/>
          <a:stretch/>
        </p:blipFill>
        <p:spPr>
          <a:xfrm>
            <a:off x="0" y="0"/>
            <a:ext cx="12192000" cy="686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2" name="Google Shape;16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262062"/>
            <a:ext cx="53816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3" name="Google Shape;16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875" y="1262062"/>
            <a:ext cx="53816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4" name="Google Shape;16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852862"/>
            <a:ext cx="53816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5" name="Google Shape;16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38875" y="3852862"/>
            <a:ext cx="538162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762000" y="571500"/>
            <a:ext cx="1140142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Technical Stack</a:t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571500" y="571500"/>
            <a:ext cx="57150" cy="561975"/>
          </a:xfrm>
          <a:prstGeom prst="rect">
            <a:avLst/>
          </a:prstGeom>
          <a:solidFill>
            <a:srgbClr val="0D94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746998" y="2309812"/>
            <a:ext cx="5030628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Frontend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866775" y="2776537"/>
            <a:ext cx="4791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Streamlit, Pandas, Custom CSS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6414373" y="2309812"/>
            <a:ext cx="5030628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Backend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6534150" y="2776537"/>
            <a:ext cx="4791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FastAPI, Uvicorn, Pydantic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746998" y="4900612"/>
            <a:ext cx="5030628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AI Logic</a:t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866775" y="5367337"/>
            <a:ext cx="4791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Groq (Llama 3), Gemini 2.5, Ollama</a:t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6414373" y="4900612"/>
            <a:ext cx="5030628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</a:t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6534150" y="5367337"/>
            <a:ext cx="4791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FAISS (Vector DB), PyPDF2</a:t>
            </a:r>
            <a:endParaRPr/>
          </a:p>
        </p:txBody>
      </p:sp>
      <p:pic>
        <p:nvPicPr>
          <p:cNvPr descr="image.png" id="176" name="Google Shape;176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05137" y="1604962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7" name="Google Shape;177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01087" y="160496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8" name="Google Shape;178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33712" y="419576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9" name="Google Shape;179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29662" y="4195762"/>
            <a:ext cx="4000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50" y="152400"/>
            <a:ext cx="1064475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